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7"/>
  </p:notesMasterIdLst>
  <p:sldIdLst>
    <p:sldId id="264" r:id="rId2"/>
    <p:sldId id="265" r:id="rId3"/>
    <p:sldId id="257" r:id="rId4"/>
    <p:sldId id="266" r:id="rId5"/>
    <p:sldId id="262" r:id="rId6"/>
    <p:sldId id="259" r:id="rId7"/>
    <p:sldId id="267" r:id="rId8"/>
    <p:sldId id="271" r:id="rId9"/>
    <p:sldId id="268" r:id="rId10"/>
    <p:sldId id="269" r:id="rId11"/>
    <p:sldId id="270" r:id="rId12"/>
    <p:sldId id="272" r:id="rId13"/>
    <p:sldId id="273" r:id="rId14"/>
    <p:sldId id="274" r:id="rId15"/>
    <p:sldId id="275" r:id="rId1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D3D49A2-562E-4F0B-8594-F2322C5CEE9E}" type="datetimeFigureOut">
              <a:rPr lang="es-ES"/>
              <a:pPr>
                <a:defRPr/>
              </a:pPr>
              <a:t>27/11/2013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B101BBD-8B1E-431F-A9E2-F6677563E808}" type="slidenum">
              <a:rPr lang="es-ES"/>
              <a:pPr>
                <a:defRPr/>
              </a:pPr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29654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2813D5-867D-4B08-B8CE-C9B9B3D345D9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2C3DD-AC6F-4BF2-8EFB-BB2BCCDEC9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85C4B-9ED6-43EC-A33A-F6F6EEB7D7D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C4FB8-11CC-49FD-A587-21CE693C64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379D1-F2FD-491A-B72E-2AD6D76F64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7CF9C-68A8-4685-A5CD-EBDF6E03249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27355-91CD-49D8-BA0B-FFAE0C64EFC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0D403-4BB7-49CD-84F5-848332AD80C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8DCEB-E250-41D4-8D79-1D3FB6A3DBC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4D8B2-1F4C-480B-B52E-8CEE2CAC018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D3C2F-A83E-438D-86B3-DA49955D5B0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Recortar y redondear rectángulo de esquina sencilla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11 Triángulo rectángulo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9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F6EB4-BCFB-445C-AFF1-F5C79A26A7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8 Marcador de título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9" name="29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E531230-6FD2-4D8E-B102-6C20FEDD1E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grpSp>
        <p:nvGrpSpPr>
          <p:cNvPr id="1033" name="1 Grupo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98" r:id="rId2"/>
    <p:sldLayoutId id="2147483700" r:id="rId3"/>
    <p:sldLayoutId id="2147483697" r:id="rId4"/>
    <p:sldLayoutId id="2147483696" r:id="rId5"/>
    <p:sldLayoutId id="2147483695" r:id="rId6"/>
    <p:sldLayoutId id="2147483694" r:id="rId7"/>
    <p:sldLayoutId id="2147483693" r:id="rId8"/>
    <p:sldLayoutId id="2147483701" r:id="rId9"/>
    <p:sldLayoutId id="2147483692" r:id="rId10"/>
    <p:sldLayoutId id="21474836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2420888"/>
            <a:ext cx="7772400" cy="1800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Méthodologie pratique à la technique en DIP?</a:t>
            </a:r>
            <a:endParaRPr lang="fr-FR" dirty="0"/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933825"/>
            <a:ext cx="7853362" cy="1752600"/>
          </a:xfrm>
        </p:spPr>
        <p:txBody>
          <a:bodyPr/>
          <a:lstStyle/>
          <a:p>
            <a:pPr marR="0" eaLnBrk="1" hangingPunct="1">
              <a:lnSpc>
                <a:spcPct val="90000"/>
              </a:lnSpc>
            </a:pPr>
            <a:endParaRPr lang="es-ES" sz="2400" dirty="0" smtClean="0"/>
          </a:p>
          <a:p>
            <a:pPr marR="0" eaLnBrk="1" hangingPunct="1">
              <a:lnSpc>
                <a:spcPct val="90000"/>
              </a:lnSpc>
            </a:pPr>
            <a:endParaRPr lang="es-ES" sz="2400" dirty="0" smtClean="0"/>
          </a:p>
          <a:p>
            <a:pPr marR="0" eaLnBrk="1" hangingPunct="1">
              <a:lnSpc>
                <a:spcPct val="90000"/>
              </a:lnSpc>
            </a:pPr>
            <a:r>
              <a:rPr lang="fr-FR" sz="2400" b="1" dirty="0" smtClean="0">
                <a:latin typeface="Calibri" pitchFamily="34" charset="0"/>
              </a:rPr>
              <a:t>Jean-Pierre JACQUES</a:t>
            </a:r>
          </a:p>
        </p:txBody>
      </p:sp>
      <p:pic>
        <p:nvPicPr>
          <p:cNvPr id="1433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60350"/>
            <a:ext cx="8262937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2339975" y="6021388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>
                <a:solidFill>
                  <a:srgbClr val="2A4983"/>
                </a:solidFill>
                <a:latin typeface="B Frutiger Bold"/>
              </a:rPr>
              <a:t>Centre Charles De Visscher </a:t>
            </a:r>
            <a:r>
              <a:rPr lang="fr-BE" sz="1200">
                <a:solidFill>
                  <a:srgbClr val="2A4983"/>
                </a:solidFill>
                <a:latin typeface="B Frutiger Bold"/>
              </a:rPr>
              <a:t>pour le droit international et européen</a:t>
            </a:r>
          </a:p>
          <a:p>
            <a:pPr algn="ctr"/>
            <a:r>
              <a:rPr lang="fr-FR" sz="1200">
                <a:solidFill>
                  <a:srgbClr val="2A4983"/>
                </a:solidFill>
                <a:latin typeface="B Frutiger Bold"/>
              </a:rPr>
              <a:t>www.uclouvain.be/cedie</a:t>
            </a:r>
          </a:p>
        </p:txBody>
      </p:sp>
      <p:pic>
        <p:nvPicPr>
          <p:cNvPr id="14341" name="Picture 9" descr="LOGOcedi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5792788"/>
            <a:ext cx="180022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dirty="0" smtClean="0"/>
              <a:t>4. Incidents</a:t>
            </a:r>
            <a:endParaRPr lang="fr-FR" sz="44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Lois de police </a:t>
            </a:r>
            <a:r>
              <a:rPr lang="fr-BE" dirty="0" smtClean="0"/>
              <a:t>(ensemble </a:t>
            </a:r>
            <a:r>
              <a:rPr lang="fr-BE" dirty="0" smtClean="0"/>
              <a:t>de normes portant une RA)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dirty="0" smtClean="0"/>
              <a:t>	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ELEM. EXTRA</a:t>
            </a:r>
            <a:r>
              <a:rPr lang="fr-FR" dirty="0" smtClean="0"/>
              <a:t>	    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RCI                                                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RCL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fr-FR" dirty="0" smtClean="0">
              <a:solidFill>
                <a:srgbClr val="FF0000"/>
              </a:solidFill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dirty="0" smtClean="0">
                <a:solidFill>
                  <a:srgbClr val="FF0000"/>
                </a:solidFill>
                <a:latin typeface="+mj-lt"/>
              </a:rPr>
              <a:t>				                                      </a:t>
            </a:r>
            <a:r>
              <a:rPr lang="fr-FR" dirty="0" smtClean="0">
                <a:solidFill>
                  <a:schemeClr val="accent6"/>
                </a:solidFill>
                <a:latin typeface="+mj-lt"/>
              </a:rPr>
              <a:t>Loi de police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dirty="0" smtClean="0">
                <a:solidFill>
                  <a:schemeClr val="accent6"/>
                </a:solidFill>
                <a:latin typeface="+mj-lt"/>
              </a:rPr>
              <a:t>						     (comportant une RA)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fr-BE" dirty="0" smtClean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827088" y="4005263"/>
            <a:ext cx="7705725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5400000">
            <a:off x="7524750" y="4005263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rot="5400000">
            <a:off x="3490912" y="4005263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827881" y="3933032"/>
            <a:ext cx="7191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angular"/>
          <p:cNvCxnSpPr/>
          <p:nvPr/>
        </p:nvCxnSpPr>
        <p:spPr>
          <a:xfrm rot="16200000" flipH="1">
            <a:off x="5760244" y="4040982"/>
            <a:ext cx="1368425" cy="1296987"/>
          </a:xfrm>
          <a:prstGeom prst="bentConnector3">
            <a:avLst>
              <a:gd name="adj1" fmla="val 50000"/>
            </a:avLst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16200000" flipH="1">
            <a:off x="7379494" y="3501231"/>
            <a:ext cx="1152525" cy="1008063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rot="5400000" flipH="1" flipV="1">
            <a:off x="7344569" y="3464719"/>
            <a:ext cx="1223962" cy="86360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Rectángulo"/>
          <p:cNvSpPr/>
          <p:nvPr/>
        </p:nvSpPr>
        <p:spPr>
          <a:xfrm>
            <a:off x="7667625" y="4437063"/>
            <a:ext cx="576263" cy="215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dirty="0" smtClean="0"/>
              <a:t>4. Incidents</a:t>
            </a:r>
            <a:endParaRPr lang="fr-FR" sz="44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Exception d´ordre public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dirty="0" smtClean="0"/>
              <a:t>	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ELEM. EXTRA</a:t>
            </a:r>
            <a:r>
              <a:rPr lang="fr-FR" dirty="0" smtClean="0"/>
              <a:t>	    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RCI  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	RCL          DR. APPLICABLE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>
              <a:solidFill>
                <a:srgbClr val="FF0000"/>
              </a:solidFill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>
              <a:solidFill>
                <a:srgbClr val="FF0000"/>
              </a:solidFill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BE" dirty="0" smtClean="0">
                <a:solidFill>
                  <a:srgbClr val="FF0000"/>
                </a:solidFill>
                <a:latin typeface="+mj-lt"/>
              </a:rPr>
              <a:t>			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 ELEM. EXTRA </a:t>
            </a:r>
            <a:r>
              <a:rPr lang="fr-BE" dirty="0" smtClean="0">
                <a:solidFill>
                  <a:srgbClr val="FF0000"/>
                </a:solidFill>
                <a:latin typeface="+mj-lt"/>
              </a:rPr>
              <a:t>				        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ELEM. EXTRA </a:t>
            </a:r>
            <a:r>
              <a:rPr lang="fr-BE" dirty="0" smtClean="0">
                <a:solidFill>
                  <a:srgbClr val="FF0000"/>
                </a:solidFill>
                <a:latin typeface="+mj-lt"/>
              </a:rPr>
              <a:t>	                                               REC / EXE</a:t>
            </a: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827088" y="3573463"/>
            <a:ext cx="7705725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5400000">
            <a:off x="5003800" y="3573463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rot="5400000">
            <a:off x="3490912" y="3573463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827088" y="5373688"/>
            <a:ext cx="7705725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rot="5400000">
            <a:off x="7092156" y="5301457"/>
            <a:ext cx="7191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1403350" y="3573463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rot="5400000">
            <a:off x="1404144" y="5372894"/>
            <a:ext cx="71913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rot="5400000">
            <a:off x="6875462" y="3573463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16200000" flipH="1">
            <a:off x="6515894" y="2924969"/>
            <a:ext cx="1512887" cy="136842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 rot="16200000" flipH="1">
            <a:off x="6661151" y="4652962"/>
            <a:ext cx="1727200" cy="158432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rot="5400000" flipH="1" flipV="1">
            <a:off x="6480175" y="2889251"/>
            <a:ext cx="1512887" cy="1439862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 rot="5400000" flipH="1" flipV="1">
            <a:off x="6623844" y="4617244"/>
            <a:ext cx="1655763" cy="158432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4787900" y="1916113"/>
            <a:ext cx="4752975" cy="711200"/>
          </a:xfrm>
          <a:prstGeom prst="rect">
            <a:avLst/>
          </a:prstGeom>
        </p:spPr>
        <p:txBody>
          <a:bodyPr lIns="0" rIns="0" bIns="0" anchor="b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4400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            Ord. Pub.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dirty="0"/>
              <a:t>5</a:t>
            </a:r>
            <a:r>
              <a:rPr lang="fr-BE" dirty="0" smtClean="0"/>
              <a:t>. </a:t>
            </a:r>
            <a:r>
              <a:rPr lang="fr-BE" dirty="0" smtClean="0"/>
              <a:t>Application du droit étranger</a:t>
            </a:r>
            <a:endParaRPr lang="fr-FR" sz="44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Désigné par la RCL (droit applicable)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Droit matériel ou droit international privé du droit étranger ?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Interdiction de la technique du renvoi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Détermination du contenu du droit étranger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Application « selon l’interprétation reçue à l’étranger »</a:t>
            </a: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7478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dirty="0" smtClean="0"/>
              <a:t>6. Effets des actes et décisions</a:t>
            </a:r>
            <a:endParaRPr lang="fr-FR" sz="44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4 effets principaux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/>
              <a:t>1. la force </a:t>
            </a:r>
            <a:r>
              <a:rPr lang="fr-BE" dirty="0" smtClean="0"/>
              <a:t>probante (26 et 28 du </a:t>
            </a:r>
            <a:r>
              <a:rPr lang="fr-BE" dirty="0" err="1" smtClean="0"/>
              <a:t>Codip</a:t>
            </a:r>
            <a:r>
              <a:rPr lang="fr-BE" dirty="0" smtClean="0"/>
              <a:t>)</a:t>
            </a:r>
            <a:endParaRPr lang="fr-BE" dirty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/>
              <a:t>2. la </a:t>
            </a:r>
            <a:r>
              <a:rPr lang="fr-BE" dirty="0" smtClean="0"/>
              <a:t>reconnaissance (22 et 27 du </a:t>
            </a:r>
            <a:r>
              <a:rPr lang="fr-BE" dirty="0" err="1" smtClean="0"/>
              <a:t>Codip</a:t>
            </a:r>
            <a:r>
              <a:rPr lang="fr-BE" dirty="0" smtClean="0"/>
              <a:t>)</a:t>
            </a:r>
            <a:endParaRPr lang="fr-BE" dirty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/>
              <a:t>3. l’effet de </a:t>
            </a:r>
            <a:r>
              <a:rPr lang="fr-BE" dirty="0" smtClean="0"/>
              <a:t>fait (29 du </a:t>
            </a:r>
            <a:r>
              <a:rPr lang="fr-BE" dirty="0" err="1" smtClean="0"/>
              <a:t>Codip</a:t>
            </a:r>
            <a:r>
              <a:rPr lang="fr-BE" dirty="0" smtClean="0"/>
              <a:t>)</a:t>
            </a:r>
            <a:endParaRPr lang="fr-BE" dirty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/>
              <a:t>4. la force </a:t>
            </a:r>
            <a:r>
              <a:rPr lang="fr-BE" dirty="0" smtClean="0"/>
              <a:t>exécutoire (22 et 27 du </a:t>
            </a:r>
            <a:r>
              <a:rPr lang="fr-BE" dirty="0" err="1" smtClean="0"/>
              <a:t>Codip</a:t>
            </a:r>
            <a:r>
              <a:rPr lang="fr-BE" dirty="0" smtClean="0"/>
              <a:t>)</a:t>
            </a:r>
            <a:endParaRPr lang="fr-BE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fr-BE" dirty="0" smtClean="0"/>
          </a:p>
          <a:p>
            <a:pPr marL="274320" lvl="1" indent="-274320" eaLnBrk="1" fontAlgn="auto" hangingPunct="1"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fr-BE" dirty="0"/>
              <a:t>Gradation dans l’importance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016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dirty="0" smtClean="0"/>
              <a:t>6. Effets des actes et décisions</a:t>
            </a:r>
            <a:endParaRPr lang="fr-FR" sz="44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435280" cy="4389437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/>
              <a:t>1. la force </a:t>
            </a:r>
            <a:r>
              <a:rPr lang="fr-BE" dirty="0" smtClean="0"/>
              <a:t>probante (26 et 28 du </a:t>
            </a:r>
            <a:r>
              <a:rPr lang="fr-BE" dirty="0" err="1" smtClean="0"/>
              <a:t>Codip</a:t>
            </a:r>
            <a:r>
              <a:rPr lang="fr-BE" dirty="0" smtClean="0"/>
              <a:t>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fr-BE" dirty="0" smtClean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PROUVER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Problème: authenticité du document ?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Respect de la loi de l’Etat où l’acte ou la décision a été rendue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Forme: respect des règles du </a:t>
            </a:r>
            <a:r>
              <a:rPr lang="fr-BE" dirty="0" err="1" smtClean="0"/>
              <a:t>Codip</a:t>
            </a:r>
            <a:r>
              <a:rPr lang="fr-BE" dirty="0" smtClean="0"/>
              <a:t> sur la forme des actes</a:t>
            </a:r>
            <a:endParaRPr lang="fr-BE" dirty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Ordre public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Preuve contraire possible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fr-BE" dirty="0" smtClean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943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dirty="0" smtClean="0"/>
              <a:t>6. Effets des actes et décisions</a:t>
            </a:r>
            <a:endParaRPr lang="fr-FR" sz="44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435280" cy="438943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2. </a:t>
            </a:r>
            <a:r>
              <a:rPr lang="fr-BE" dirty="0"/>
              <a:t>la </a:t>
            </a:r>
            <a:r>
              <a:rPr lang="fr-BE" dirty="0" smtClean="0"/>
              <a:t> reconnaissance (22 et 27 du </a:t>
            </a:r>
            <a:r>
              <a:rPr lang="fr-BE" dirty="0" err="1" smtClean="0"/>
              <a:t>Codip</a:t>
            </a:r>
            <a:r>
              <a:rPr lang="fr-BE" dirty="0" smtClean="0"/>
              <a:t>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fr-BE" dirty="0" smtClean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Caractère obligatoire de l’acte ou de la décision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De plein droit = pas besoin de procédure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De plein droit ≠ automatique !!!  =&gt; respect de conditions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Motifs de refus : art. 25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Régime différent s: décision judiciaire ≠ acte authentique</a:t>
            </a:r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Régime plus strict pour les </a:t>
            </a:r>
            <a:r>
              <a:rPr lang="fr-BE" smtClean="0"/>
              <a:t>actes authentiques</a:t>
            </a:r>
            <a:endParaRPr lang="fr-BE" dirty="0" smtClean="0"/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fr-BE" dirty="0" smtClean="0"/>
          </a:p>
          <a:p>
            <a:pPr marL="641033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907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sz="3200" smtClean="0"/>
              <a:t>Rappel : Trois questions qui se posent…</a:t>
            </a:r>
            <a:endParaRPr lang="es-ES" sz="3200" smtClean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sz="20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sz="20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sz="20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sz="20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sz="20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sz="2000" dirty="0" smtClean="0">
                <a:solidFill>
                  <a:srgbClr val="FF0000"/>
                </a:solidFill>
              </a:rPr>
              <a:t>   </a:t>
            </a:r>
            <a:r>
              <a:rPr lang="fr-FR" sz="2000" dirty="0" smtClean="0">
                <a:solidFill>
                  <a:srgbClr val="FF0000"/>
                </a:solidFill>
                <a:latin typeface="+mj-lt"/>
              </a:rPr>
              <a:t>Compétence	</a:t>
            </a:r>
            <a:r>
              <a:rPr lang="fr-FR" sz="2000" dirty="0" smtClean="0">
                <a:solidFill>
                  <a:srgbClr val="FF0000"/>
                </a:solidFill>
                <a:latin typeface="+mj-lt"/>
              </a:rPr>
              <a:t>	     </a:t>
            </a:r>
            <a:r>
              <a:rPr lang="fr-FR" sz="2000" dirty="0" smtClean="0">
                <a:solidFill>
                  <a:srgbClr val="FF0000"/>
                </a:solidFill>
                <a:latin typeface="+mj-lt"/>
              </a:rPr>
              <a:t>        droit</a:t>
            </a:r>
            <a:r>
              <a:rPr lang="fr-FR" sz="2000" dirty="0" smtClean="0">
                <a:solidFill>
                  <a:srgbClr val="FF0000"/>
                </a:solidFill>
                <a:latin typeface="+mj-lt"/>
              </a:rPr>
              <a:t>			Reconnaissance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fr-FR" sz="2000" dirty="0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fr-FR" sz="2000" dirty="0" smtClean="0">
                <a:solidFill>
                  <a:srgbClr val="FF0000"/>
                </a:solidFill>
                <a:latin typeface="+mj-lt"/>
              </a:rPr>
              <a:t>internationale</a:t>
            </a:r>
            <a:r>
              <a:rPr lang="fr-FR" sz="2000" dirty="0" smtClean="0">
                <a:solidFill>
                  <a:srgbClr val="FF0000"/>
                </a:solidFill>
                <a:latin typeface="+mj-lt"/>
              </a:rPr>
              <a:t>	      </a:t>
            </a:r>
            <a:r>
              <a:rPr lang="fr-FR" sz="2000" dirty="0" smtClean="0">
                <a:solidFill>
                  <a:srgbClr val="FF0000"/>
                </a:solidFill>
                <a:latin typeface="+mj-lt"/>
              </a:rPr>
              <a:t>	         </a:t>
            </a:r>
            <a:r>
              <a:rPr lang="fr-FR" sz="2000" dirty="0" smtClean="0">
                <a:solidFill>
                  <a:srgbClr val="FF0000"/>
                </a:solidFill>
                <a:latin typeface="+mj-lt"/>
              </a:rPr>
              <a:t>applicable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sz="20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fr-FR" sz="2000" dirty="0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611188" y="3357563"/>
            <a:ext cx="7993062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5400000">
            <a:off x="935038" y="3392488"/>
            <a:ext cx="6477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>
            <a:off x="3960118" y="3392488"/>
            <a:ext cx="6477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 rot="5400000">
            <a:off x="7343775" y="3392488"/>
            <a:ext cx="6477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sz="3200" smtClean="0"/>
              <a:t>… et deux situations possibles:</a:t>
            </a:r>
            <a:endParaRPr lang="fr-FR" sz="320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16113"/>
            <a:ext cx="8229600" cy="4681239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sz="28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sz="2800" dirty="0" smtClean="0"/>
              <a:t>PREMIÈRE: une personne tend à voir dresser, en Belgique, un acte de mariage :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sz="2000" dirty="0" smtClean="0"/>
              <a:t>Qui a la compétence internationale ?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sz="2000" dirty="0" smtClean="0"/>
              <a:t>Quel est le droit applicable ?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BE" sz="2000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BE" sz="2000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BE" sz="2000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BE" sz="2000" dirty="0" smtClean="0"/>
          </a:p>
          <a:p>
            <a:pPr marL="667512" lvl="2" indent="0" eaLnBrk="1" fontAlgn="auto" hangingPunct="1">
              <a:spcAft>
                <a:spcPts val="0"/>
              </a:spcAft>
              <a:buNone/>
              <a:defRPr/>
            </a:pPr>
            <a:endParaRPr lang="fr-BE" sz="2000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BE" sz="2000" dirty="0" smtClean="0"/>
              <a:t>	</a:t>
            </a:r>
            <a:r>
              <a:rPr lang="fr-BE" sz="2600" dirty="0" smtClean="0">
                <a:solidFill>
                  <a:srgbClr val="FF0000"/>
                </a:solidFill>
                <a:latin typeface="+mj-lt"/>
              </a:rPr>
              <a:t>             </a:t>
            </a:r>
            <a:r>
              <a:rPr lang="fr-BE" sz="2600" dirty="0">
                <a:solidFill>
                  <a:srgbClr val="FF0000"/>
                </a:solidFill>
                <a:latin typeface="+mj-lt"/>
              </a:rPr>
              <a:t>C</a:t>
            </a:r>
            <a:r>
              <a:rPr lang="fr-BE" sz="2600" dirty="0" smtClean="0">
                <a:solidFill>
                  <a:srgbClr val="FF0000"/>
                </a:solidFill>
                <a:latin typeface="+mj-lt"/>
              </a:rPr>
              <a:t>ompétence		          Droit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BE" sz="2600" dirty="0">
                <a:solidFill>
                  <a:srgbClr val="FF0000"/>
                </a:solidFill>
                <a:latin typeface="+mj-lt"/>
              </a:rPr>
              <a:t> </a:t>
            </a:r>
            <a:r>
              <a:rPr lang="fr-BE" sz="2600" dirty="0" smtClean="0">
                <a:solidFill>
                  <a:srgbClr val="FF0000"/>
                </a:solidFill>
                <a:latin typeface="+mj-lt"/>
              </a:rPr>
              <a:t>               internationale	</a:t>
            </a:r>
            <a:r>
              <a:rPr lang="fr-BE" sz="2600" dirty="0">
                <a:solidFill>
                  <a:srgbClr val="FF0000"/>
                </a:solidFill>
                <a:latin typeface="+mj-lt"/>
              </a:rPr>
              <a:t> </a:t>
            </a:r>
            <a:r>
              <a:rPr lang="fr-BE" sz="2600" dirty="0" smtClean="0">
                <a:solidFill>
                  <a:srgbClr val="FF0000"/>
                </a:solidFill>
                <a:latin typeface="+mj-lt"/>
              </a:rPr>
              <a:t>      applicable</a:t>
            </a:r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684212" y="4797152"/>
            <a:ext cx="7775575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3024014" y="4804252"/>
            <a:ext cx="6477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rot="5400000">
            <a:off x="5904334" y="4798739"/>
            <a:ext cx="6477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8313" y="1196753"/>
            <a:ext cx="8229600" cy="5472336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sz="2800" dirty="0" smtClean="0"/>
              <a:t>Deuxième: </a:t>
            </a:r>
            <a:r>
              <a:rPr lang="fr-BE" sz="2800" dirty="0" smtClean="0"/>
              <a:t>une </a:t>
            </a:r>
            <a:r>
              <a:rPr lang="fr-BE" sz="2800" dirty="0" smtClean="0"/>
              <a:t>décision a déjà été rendue / </a:t>
            </a:r>
            <a:r>
              <a:rPr lang="fr-BE" sz="2800" dirty="0" smtClean="0"/>
              <a:t>un </a:t>
            </a:r>
            <a:r>
              <a:rPr lang="fr-BE" sz="2800" dirty="0" smtClean="0"/>
              <a:t>acte est intervenu à l’étranger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BE" sz="2800" dirty="0" smtClean="0"/>
              <a:t>&gt; Deux types de question possibles :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sz="2000" dirty="0" smtClean="0"/>
              <a:t>La décision /acte peut-elle /il circuler (reconnaissance) ?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sz="2000" dirty="0" smtClean="0"/>
              <a:t>La décision /acte peut-elle / il être exécutée dans un Etat autre que celui qui l’a rendu (exécution)? </a:t>
            </a:r>
            <a:endParaRPr lang="fr-FR" sz="20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E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s-ES" dirty="0" smtClean="0"/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s-ES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ES" dirty="0" smtClean="0">
                <a:solidFill>
                  <a:srgbClr val="FF0000"/>
                </a:solidFill>
                <a:latin typeface="+mj-lt"/>
              </a:rPr>
              <a:t>				       </a:t>
            </a:r>
            <a:r>
              <a:rPr lang="es-ES" dirty="0" smtClean="0">
                <a:solidFill>
                  <a:srgbClr val="FF0000"/>
                </a:solidFill>
                <a:latin typeface="+mj-lt"/>
              </a:rPr>
              <a:t>			RECONNAISSANCE</a:t>
            </a:r>
            <a:endParaRPr lang="es-ES" dirty="0" smtClean="0">
              <a:solidFill>
                <a:srgbClr val="FF0000"/>
              </a:solidFill>
              <a:latin typeface="+mj-lt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s-ES" dirty="0">
                <a:solidFill>
                  <a:srgbClr val="FF0000"/>
                </a:solidFill>
                <a:latin typeface="+mj-lt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+mj-lt"/>
              </a:rPr>
              <a:t>				</a:t>
            </a:r>
            <a:r>
              <a:rPr lang="es-ES" dirty="0" smtClean="0">
                <a:solidFill>
                  <a:srgbClr val="FF0000"/>
                </a:solidFill>
                <a:latin typeface="+mj-lt"/>
              </a:rPr>
              <a:t>		EXECUTION</a:t>
            </a:r>
            <a:endParaRPr lang="es-ES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1331911" y="4365104"/>
            <a:ext cx="6624637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 rot="5400000">
            <a:off x="6264374" y="4365104"/>
            <a:ext cx="6477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smtClean="0"/>
              <a:t>Méthode : </a:t>
            </a:r>
            <a:r>
              <a:rPr lang="fr-BE" sz="4400" smtClean="0"/>
              <a:t>(Étape zero)</a:t>
            </a:r>
            <a:endParaRPr lang="fr-FR" sz="44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Identifier </a:t>
            </a:r>
            <a:r>
              <a:rPr lang="fr-BE" dirty="0"/>
              <a:t>au préalable les éléments </a:t>
            </a:r>
            <a:r>
              <a:rPr lang="fr-BE" dirty="0" smtClean="0"/>
              <a:t>d’extranéité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dirty="0" smtClean="0"/>
              <a:t>		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ELEM. EXTRA</a:t>
            </a:r>
            <a:r>
              <a:rPr lang="fr-FR" dirty="0" smtClean="0"/>
              <a:t>		</a:t>
            </a:r>
            <a:r>
              <a:rPr lang="fr-FR" dirty="0">
                <a:solidFill>
                  <a:srgbClr val="FF0000"/>
                </a:solidFill>
                <a:latin typeface="+mj-lt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   Compétence          </a:t>
            </a:r>
            <a:r>
              <a:rPr lang="fr-FR" dirty="0">
                <a:solidFill>
                  <a:srgbClr val="FF0000"/>
                </a:solidFill>
                <a:latin typeface="+mj-lt"/>
              </a:rPr>
              <a:t>D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roit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dirty="0" smtClean="0">
                <a:solidFill>
                  <a:srgbClr val="FF0000"/>
                </a:solidFill>
                <a:latin typeface="+mj-lt"/>
              </a:rPr>
              <a:t>					   internationale       applicable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>
              <a:solidFill>
                <a:srgbClr val="FF0000"/>
              </a:solidFill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>
              <a:solidFill>
                <a:srgbClr val="FF0000"/>
              </a:solidFill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BE" dirty="0" smtClean="0">
                <a:solidFill>
                  <a:srgbClr val="FF0000"/>
                </a:solidFill>
                <a:latin typeface="+mj-lt"/>
              </a:rPr>
              <a:t>			</a:t>
            </a:r>
            <a:r>
              <a:rPr lang="fr-FR" dirty="0" smtClean="0">
                <a:solidFill>
                  <a:schemeClr val="bg1"/>
                </a:solidFill>
                <a:latin typeface="+mj-lt"/>
              </a:rPr>
              <a:t> ELEM. EXTRA </a:t>
            </a:r>
            <a:r>
              <a:rPr lang="fr-BE" dirty="0" smtClean="0">
                <a:solidFill>
                  <a:srgbClr val="FF0000"/>
                </a:solidFill>
                <a:latin typeface="+mj-lt"/>
              </a:rPr>
              <a:t>				        	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 ELEM. EXTRA </a:t>
            </a:r>
            <a:r>
              <a:rPr lang="fr-BE" dirty="0" smtClean="0">
                <a:solidFill>
                  <a:srgbClr val="FF0000"/>
                </a:solidFill>
                <a:latin typeface="+mj-lt"/>
              </a:rPr>
              <a:t>	</a:t>
            </a:r>
            <a:r>
              <a:rPr lang="fr-BE" dirty="0">
                <a:solidFill>
                  <a:srgbClr val="FF0000"/>
                </a:solidFill>
                <a:latin typeface="+mj-lt"/>
              </a:rPr>
              <a:t> </a:t>
            </a:r>
            <a:r>
              <a:rPr lang="fr-BE" dirty="0" smtClean="0">
                <a:solidFill>
                  <a:srgbClr val="FF0000"/>
                </a:solidFill>
                <a:latin typeface="+mj-lt"/>
              </a:rPr>
              <a:t>         Reconnaissance</a:t>
            </a: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827087" y="2996952"/>
            <a:ext cx="7705725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5400000">
            <a:off x="6947941" y="2998539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rot="5400000">
            <a:off x="4999549" y="2998539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827088" y="5373688"/>
            <a:ext cx="7705725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rot="5400000">
            <a:off x="5796607" y="5375275"/>
            <a:ext cx="7191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1989342" y="2996952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rot="5400000">
            <a:off x="1980406" y="5372894"/>
            <a:ext cx="71913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913"/>
            <a:ext cx="8712968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BE" sz="4200" dirty="0"/>
              <a:t>1. Règle de </a:t>
            </a:r>
            <a:r>
              <a:rPr lang="fr-BE" sz="4200" dirty="0" smtClean="0"/>
              <a:t>compétence internationale (RCI)</a:t>
            </a:r>
            <a:endParaRPr lang="fr-FR" sz="42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924300" y="1268413"/>
            <a:ext cx="4464050" cy="5400675"/>
          </a:xfrm>
        </p:spPr>
        <p:txBody>
          <a:bodyPr>
            <a:normAutofit fontScale="850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b="1" dirty="0" smtClean="0"/>
              <a:t>Source </a:t>
            </a:r>
            <a:r>
              <a:rPr lang="fr-BE" b="1" dirty="0"/>
              <a:t>internationale ?</a:t>
            </a:r>
            <a:r>
              <a:rPr lang="fr-BE" dirty="0"/>
              <a:t> 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dirty="0"/>
              <a:t>Champ d’application</a:t>
            </a:r>
          </a:p>
          <a:p>
            <a:pPr lvl="2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dirty="0"/>
              <a:t>Matériel</a:t>
            </a:r>
          </a:p>
          <a:p>
            <a:pPr lvl="2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dirty="0"/>
              <a:t>Spatial</a:t>
            </a:r>
          </a:p>
          <a:p>
            <a:pPr lvl="2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dirty="0"/>
              <a:t>Temporel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dirty="0"/>
              <a:t>Recherche de la </a:t>
            </a:r>
            <a:r>
              <a:rPr lang="fr-BE" dirty="0" smtClean="0"/>
              <a:t>RCI </a:t>
            </a:r>
            <a:r>
              <a:rPr lang="fr-BE" dirty="0"/>
              <a:t>dans le texte </a:t>
            </a:r>
            <a:r>
              <a:rPr lang="fr-BE" dirty="0" smtClean="0"/>
              <a:t>international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BE" dirty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b="1" dirty="0"/>
              <a:t>Source nationale ? </a:t>
            </a:r>
            <a:endParaRPr lang="fr-BE" b="1" dirty="0" smtClean="0"/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BE" dirty="0" smtClean="0"/>
              <a:t>Recherche de la RCI dans le texte national</a:t>
            </a:r>
          </a:p>
          <a:p>
            <a:pPr marL="640080" lvl="1" indent="-246888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dirty="0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611188" y="2636838"/>
            <a:ext cx="7632700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 rot="5400000">
            <a:off x="1403350" y="2636838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5400000">
            <a:off x="5075237" y="2636838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539750" y="1628775"/>
            <a:ext cx="770413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600" dirty="0">
                <a:solidFill>
                  <a:srgbClr val="FF0000"/>
                </a:solidFill>
                <a:latin typeface="+mj-lt"/>
              </a:rPr>
              <a:t>      ELEM. EXTRA</a:t>
            </a:r>
            <a:r>
              <a:rPr lang="fr-FR" sz="2600" dirty="0">
                <a:latin typeface="+mj-lt"/>
              </a:rPr>
              <a:t>	           	</a:t>
            </a:r>
            <a:r>
              <a:rPr lang="fr-FR" sz="2600" dirty="0">
                <a:solidFill>
                  <a:srgbClr val="FF0000"/>
                </a:solidFill>
                <a:latin typeface="+mj-lt"/>
              </a:rPr>
              <a:t> </a:t>
            </a:r>
            <a:r>
              <a:rPr lang="fr-FR" sz="2600" dirty="0" smtClean="0">
                <a:solidFill>
                  <a:srgbClr val="FF0000"/>
                </a:solidFill>
                <a:latin typeface="+mj-lt"/>
              </a:rPr>
              <a:t>Compétence internationale </a:t>
            </a:r>
            <a:endParaRPr lang="es-ES" sz="2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1000"/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307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fr-BE" dirty="0" smtClean="0"/>
              <a:t>2. Règle de conflit de </a:t>
            </a:r>
            <a:r>
              <a:rPr lang="fr-BE" dirty="0" smtClean="0"/>
              <a:t>lois (RCL)</a:t>
            </a:r>
            <a:endParaRPr lang="fr-FR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924300" y="1268413"/>
            <a:ext cx="4464050" cy="54006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r>
              <a:rPr lang="fr-BE" sz="2200" b="1" dirty="0" smtClean="0"/>
              <a:t>Source internationale ?</a:t>
            </a:r>
            <a:r>
              <a:rPr lang="fr-BE" sz="2200" dirty="0" smtClean="0"/>
              <a:t>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fr-BE" sz="2000" dirty="0" smtClean="0"/>
              <a:t>Champ d’application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fr-BE" sz="1800" dirty="0" smtClean="0"/>
              <a:t>Matériel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fr-BE" sz="1800" dirty="0" smtClean="0"/>
              <a:t>Spatial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fr-BE" sz="1800" dirty="0" smtClean="0"/>
              <a:t>Temporel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fr-BE" sz="2000" dirty="0" smtClean="0"/>
              <a:t>Recherche de la RCL dans le texte international</a:t>
            </a:r>
          </a:p>
          <a:p>
            <a:pPr lvl="1" algn="just" eaLnBrk="1" hangingPunct="1">
              <a:lnSpc>
                <a:spcPct val="80000"/>
              </a:lnSpc>
            </a:pPr>
            <a:endParaRPr lang="fr-BE" sz="2000" dirty="0" smtClean="0"/>
          </a:p>
          <a:p>
            <a:pPr algn="just" eaLnBrk="1" hangingPunct="1">
              <a:lnSpc>
                <a:spcPct val="80000"/>
              </a:lnSpc>
            </a:pPr>
            <a:r>
              <a:rPr lang="fr-BE" sz="2200" b="1" dirty="0" smtClean="0"/>
              <a:t>Source nationale ?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fr-BE" sz="2000" dirty="0" smtClean="0"/>
              <a:t>Recherche de la RCL dans le texte national</a:t>
            </a:r>
          </a:p>
          <a:p>
            <a:pPr lvl="1" algn="just" eaLnBrk="1" hangingPunct="1">
              <a:lnSpc>
                <a:spcPct val="80000"/>
              </a:lnSpc>
            </a:pPr>
            <a:endParaRPr lang="fr-FR" sz="2000" dirty="0" smtClean="0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611188" y="2636838"/>
            <a:ext cx="7632700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 rot="5400000">
            <a:off x="2339430" y="2638425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5400000">
            <a:off x="5075237" y="2636838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539750" y="1628775"/>
            <a:ext cx="7920682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600" dirty="0" smtClean="0">
                <a:solidFill>
                  <a:srgbClr val="FF0000"/>
                </a:solidFill>
                <a:latin typeface="+mj-lt"/>
              </a:rPr>
              <a:t>EL. EXTRA     </a:t>
            </a:r>
            <a:r>
              <a:rPr lang="fr-FR" sz="2600" dirty="0">
                <a:solidFill>
                  <a:srgbClr val="FF0000"/>
                </a:solidFill>
                <a:latin typeface="+mj-lt"/>
              </a:rPr>
              <a:t>	</a:t>
            </a:r>
            <a:r>
              <a:rPr lang="fr-FR" sz="2600" dirty="0" smtClean="0">
                <a:solidFill>
                  <a:srgbClr val="FF0000"/>
                </a:solidFill>
                <a:latin typeface="+mj-lt"/>
              </a:rPr>
              <a:t>RCI</a:t>
            </a:r>
            <a:r>
              <a:rPr lang="fr-FR" sz="2600" dirty="0">
                <a:latin typeface="+mj-lt"/>
              </a:rPr>
              <a:t>	           	</a:t>
            </a:r>
            <a:r>
              <a:rPr lang="fr-FR" sz="2600" dirty="0">
                <a:solidFill>
                  <a:srgbClr val="FF0000"/>
                </a:solidFill>
                <a:latin typeface="+mj-lt"/>
              </a:rPr>
              <a:t>	 </a:t>
            </a:r>
            <a:r>
              <a:rPr lang="fr-FR" sz="2600" dirty="0" smtClean="0">
                <a:solidFill>
                  <a:srgbClr val="FF0000"/>
                </a:solidFill>
                <a:latin typeface="+mj-lt"/>
              </a:rPr>
              <a:t>RCL </a:t>
            </a:r>
            <a:r>
              <a:rPr lang="fr-FR" sz="2600" dirty="0" smtClean="0">
                <a:solidFill>
                  <a:srgbClr val="FF0000"/>
                </a:solidFill>
                <a:latin typeface="+mj-lt"/>
              </a:rPr>
              <a:t>(droit applicable)</a:t>
            </a:r>
            <a:endParaRPr lang="es-ES" sz="2600" dirty="0">
              <a:latin typeface="+mj-lt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1115616" y="2278062"/>
            <a:ext cx="0" cy="72072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1000"/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307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fr-BE" dirty="0" smtClean="0"/>
              <a:t>3. Reconnaissance/exécution</a:t>
            </a:r>
            <a:endParaRPr lang="fr-FR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924300" y="1268413"/>
            <a:ext cx="4464050" cy="54006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endParaRPr lang="fr-BE" sz="2200" dirty="0" smtClean="0"/>
          </a:p>
          <a:p>
            <a:pPr algn="just" eaLnBrk="1" hangingPunct="1">
              <a:lnSpc>
                <a:spcPct val="80000"/>
              </a:lnSpc>
            </a:pPr>
            <a:r>
              <a:rPr lang="fr-BE" sz="2200" b="1" dirty="0" smtClean="0"/>
              <a:t>Source internationale ?</a:t>
            </a:r>
            <a:r>
              <a:rPr lang="fr-BE" sz="2200" dirty="0" smtClean="0"/>
              <a:t>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fr-BE" sz="2000" dirty="0" smtClean="0"/>
              <a:t>Champ d’application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fr-BE" sz="1800" dirty="0" smtClean="0"/>
              <a:t>Matériel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fr-BE" sz="1800" dirty="0" smtClean="0"/>
              <a:t>Spatial</a:t>
            </a:r>
          </a:p>
          <a:p>
            <a:pPr lvl="2" algn="just" eaLnBrk="1" hangingPunct="1">
              <a:lnSpc>
                <a:spcPct val="80000"/>
              </a:lnSpc>
            </a:pPr>
            <a:r>
              <a:rPr lang="fr-BE" sz="1800" dirty="0" smtClean="0"/>
              <a:t>Temporel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fr-BE" sz="2000" dirty="0" smtClean="0"/>
              <a:t>Recherche de la REC/EXE dans le texte international</a:t>
            </a:r>
          </a:p>
          <a:p>
            <a:pPr lvl="1" algn="just" eaLnBrk="1" hangingPunct="1">
              <a:lnSpc>
                <a:spcPct val="80000"/>
              </a:lnSpc>
            </a:pPr>
            <a:endParaRPr lang="fr-BE" sz="2000" dirty="0" smtClean="0"/>
          </a:p>
          <a:p>
            <a:pPr algn="just" eaLnBrk="1" hangingPunct="1">
              <a:lnSpc>
                <a:spcPct val="80000"/>
              </a:lnSpc>
            </a:pPr>
            <a:r>
              <a:rPr lang="fr-BE" sz="2200" b="1" dirty="0" smtClean="0"/>
              <a:t>Source nationale ?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fr-BE" sz="2000" dirty="0" smtClean="0"/>
              <a:t>Recherche de la REC/EXE dans le texte national</a:t>
            </a:r>
          </a:p>
          <a:p>
            <a:pPr lvl="1" algn="just" eaLnBrk="1" hangingPunct="1">
              <a:lnSpc>
                <a:spcPct val="80000"/>
              </a:lnSpc>
            </a:pPr>
            <a:endParaRPr lang="fr-FR" sz="2000" dirty="0" smtClean="0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611188" y="2636838"/>
            <a:ext cx="7632700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 rot="5400000">
            <a:off x="1403350" y="2636838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5400000">
            <a:off x="5075237" y="2636838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539750" y="1628775"/>
            <a:ext cx="6480175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600" dirty="0">
                <a:solidFill>
                  <a:srgbClr val="FF0000"/>
                </a:solidFill>
                <a:latin typeface="+mj-lt"/>
              </a:rPr>
              <a:t>      </a:t>
            </a:r>
            <a:r>
              <a:rPr lang="fr-FR" sz="2600" dirty="0" smtClean="0">
                <a:solidFill>
                  <a:srgbClr val="FF0000"/>
                </a:solidFill>
                <a:latin typeface="+mj-lt"/>
              </a:rPr>
              <a:t>ELEM. EXTRA</a:t>
            </a:r>
            <a:r>
              <a:rPr lang="fr-FR" sz="2600" dirty="0" smtClean="0">
                <a:latin typeface="+mj-lt"/>
              </a:rPr>
              <a:t>       </a:t>
            </a:r>
            <a:r>
              <a:rPr lang="fr-FR" sz="2600" dirty="0">
                <a:latin typeface="+mj-lt"/>
              </a:rPr>
              <a:t>	</a:t>
            </a:r>
            <a:r>
              <a:rPr lang="fr-FR" sz="2600" dirty="0">
                <a:solidFill>
                  <a:srgbClr val="FF0000"/>
                </a:solidFill>
                <a:latin typeface="+mj-lt"/>
              </a:rPr>
              <a:t>	 	</a:t>
            </a:r>
            <a:r>
              <a:rPr lang="fr-FR" sz="2600" dirty="0" smtClean="0">
                <a:solidFill>
                  <a:srgbClr val="FF0000"/>
                </a:solidFill>
                <a:latin typeface="+mj-lt"/>
              </a:rPr>
              <a:t>REC/EXE </a:t>
            </a:r>
            <a:endParaRPr lang="es-ES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507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3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1000"/>
                                        <p:tgtEl>
                                          <p:spTgt spid="307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307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dirty="0" smtClean="0"/>
              <a:t>4. Incidents</a:t>
            </a:r>
            <a:endParaRPr lang="fr-FR" sz="4400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BE" dirty="0" smtClean="0"/>
              <a:t>Questions préalables possibles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BE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fr-FR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dirty="0" smtClean="0"/>
              <a:t>	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ELEM. EXTRA</a:t>
            </a:r>
            <a:r>
              <a:rPr lang="fr-FR" dirty="0" smtClean="0"/>
              <a:t>		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	                 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RCI          </a:t>
            </a:r>
            <a:r>
              <a:rPr lang="fr-FR" dirty="0" smtClean="0">
                <a:solidFill>
                  <a:srgbClr val="FF0000"/>
                </a:solidFill>
                <a:latin typeface="+mj-lt"/>
              </a:rPr>
              <a:t>RCL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fr-FR" dirty="0" smtClean="0">
              <a:solidFill>
                <a:srgbClr val="FF0000"/>
              </a:solidFill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dirty="0" smtClean="0">
                <a:solidFill>
                  <a:srgbClr val="FF0000"/>
                </a:solidFill>
                <a:latin typeface="+mj-lt"/>
              </a:rPr>
              <a:t>				</a:t>
            </a:r>
            <a:r>
              <a:rPr lang="fr-FR" dirty="0" smtClean="0">
                <a:solidFill>
                  <a:schemeClr val="accent6"/>
                </a:solidFill>
                <a:latin typeface="+mj-lt"/>
              </a:rPr>
              <a:t>QUESTION PRÉALABLE</a:t>
            </a:r>
          </a:p>
          <a:p>
            <a:pPr marL="2779713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dirty="0" smtClean="0">
                <a:solidFill>
                  <a:schemeClr val="accent6"/>
                </a:solidFill>
                <a:latin typeface="+mj-lt"/>
              </a:rPr>
              <a:t>(</a:t>
            </a:r>
            <a:r>
              <a:rPr lang="fr-FR" dirty="0" smtClean="0">
                <a:solidFill>
                  <a:schemeClr val="accent6"/>
                </a:solidFill>
                <a:latin typeface="+mj-lt"/>
              </a:rPr>
              <a:t>ex: conflit de </a:t>
            </a:r>
            <a:r>
              <a:rPr lang="fr-FR" dirty="0" smtClean="0">
                <a:solidFill>
                  <a:schemeClr val="accent6"/>
                </a:solidFill>
                <a:latin typeface="+mj-lt"/>
              </a:rPr>
              <a:t>nationalités, validit</a:t>
            </a:r>
            <a:r>
              <a:rPr lang="fr-FR" dirty="0" smtClean="0">
                <a:solidFill>
                  <a:schemeClr val="accent6"/>
                </a:solidFill>
                <a:latin typeface="+mj-lt"/>
              </a:rPr>
              <a:t>é d’un mariage, d’une filiation…</a:t>
            </a:r>
            <a:r>
              <a:rPr lang="fr-FR" dirty="0" smtClean="0">
                <a:solidFill>
                  <a:schemeClr val="accent6"/>
                </a:solidFill>
                <a:latin typeface="+mj-lt"/>
              </a:rPr>
              <a:t>)</a:t>
            </a:r>
            <a:endParaRPr lang="fr-FR" dirty="0" smtClean="0">
              <a:solidFill>
                <a:schemeClr val="accent6"/>
              </a:solidFill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fr-BE" dirty="0" smtClean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799325" y="3537592"/>
            <a:ext cx="7705725" cy="158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5400000">
            <a:off x="7475230" y="3539179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rot="5400000">
            <a:off x="6227761" y="3529856"/>
            <a:ext cx="72072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827881" y="3539974"/>
            <a:ext cx="7191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angular"/>
          <p:cNvCxnSpPr/>
          <p:nvPr/>
        </p:nvCxnSpPr>
        <p:spPr>
          <a:xfrm rot="16200000" flipH="1">
            <a:off x="3088584" y="3573311"/>
            <a:ext cx="1368425" cy="1296987"/>
          </a:xfrm>
          <a:prstGeom prst="bentConnector3">
            <a:avLst>
              <a:gd name="adj1" fmla="val 50000"/>
            </a:avLst>
          </a:prstGeom>
          <a:ln w="762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uj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</TotalTime>
  <Words>492</Words>
  <Application>Microsoft Office PowerPoint</Application>
  <PresentationFormat>Affichage à l'écran (4:3)</PresentationFormat>
  <Paragraphs>167</Paragraphs>
  <Slides>15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Flujo</vt:lpstr>
      <vt:lpstr>      Méthodologie pratique à la technique en DIP?</vt:lpstr>
      <vt:lpstr>Rappel : Trois questions qui se posent…</vt:lpstr>
      <vt:lpstr>… et deux situations possibles:</vt:lpstr>
      <vt:lpstr>o</vt:lpstr>
      <vt:lpstr>Méthode : (Étape zero)</vt:lpstr>
      <vt:lpstr>1. Règle de compétence internationale (RCI)</vt:lpstr>
      <vt:lpstr>2. Règle de conflit de lois (RCL)</vt:lpstr>
      <vt:lpstr>3. Reconnaissance/exécution</vt:lpstr>
      <vt:lpstr>4. Incidents</vt:lpstr>
      <vt:lpstr>4. Incidents</vt:lpstr>
      <vt:lpstr>4. Incidents</vt:lpstr>
      <vt:lpstr>5. Application du droit étranger</vt:lpstr>
      <vt:lpstr>6. Effets des actes et décisions</vt:lpstr>
      <vt:lpstr>6. Effets des actes et décisions</vt:lpstr>
      <vt:lpstr>6. Effets des actes et décisions</vt:lpstr>
    </vt:vector>
  </TitlesOfParts>
  <Company>Université Catholique de Louvain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Matrice UCL</dc:creator>
  <cp:lastModifiedBy>Jean-Pierre JACQUES</cp:lastModifiedBy>
  <cp:revision>33</cp:revision>
  <dcterms:created xsi:type="dcterms:W3CDTF">2010-12-04T10:09:53Z</dcterms:created>
  <dcterms:modified xsi:type="dcterms:W3CDTF">2013-11-27T23:21:33Z</dcterms:modified>
</cp:coreProperties>
</file>